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142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7294" y="1052860"/>
            <a:ext cx="3915511" cy="210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9410"/>
          </a:xfrm>
          <a:custGeom>
            <a:avLst/>
            <a:gdLst/>
            <a:ahLst/>
            <a:cxnLst/>
            <a:rect l="l" t="t" r="r" b="b"/>
            <a:pathLst>
              <a:path w="4608195" h="359410">
                <a:moveTo>
                  <a:pt x="4608004" y="0"/>
                </a:moveTo>
                <a:lnTo>
                  <a:pt x="0" y="0"/>
                </a:lnTo>
                <a:lnTo>
                  <a:pt x="0" y="358838"/>
                </a:lnTo>
                <a:lnTo>
                  <a:pt x="4608004" y="358838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59410"/>
          </a:xfrm>
          <a:custGeom>
            <a:avLst/>
            <a:gdLst/>
            <a:ahLst/>
            <a:cxnLst/>
            <a:rect l="l" t="t" r="r" b="b"/>
            <a:pathLst>
              <a:path w="4608195" h="359410">
                <a:moveTo>
                  <a:pt x="4608004" y="0"/>
                </a:moveTo>
                <a:lnTo>
                  <a:pt x="0" y="0"/>
                </a:lnTo>
                <a:lnTo>
                  <a:pt x="0" y="358838"/>
                </a:lnTo>
                <a:lnTo>
                  <a:pt x="4608004" y="358838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631" y="82647"/>
            <a:ext cx="4364837" cy="179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9F9F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0505" y="795972"/>
            <a:ext cx="4149090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38332" y="3208620"/>
            <a:ext cx="219710" cy="14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fedora.org/ru/workstation/download/" TargetMode="External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052860"/>
            <a:ext cx="2546350" cy="1987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solidFill>
                  <a:srgbClr val="22373A"/>
                </a:solidFill>
                <a:latin typeface="Trebuchet MS"/>
                <a:cs typeface="Trebuchet MS"/>
              </a:rPr>
              <a:t>Отчёт по лабораторной </a:t>
            </a:r>
            <a:r>
              <a:rPr sz="1200" dirty="0" err="1">
                <a:solidFill>
                  <a:srgbClr val="22373A"/>
                </a:solidFill>
                <a:latin typeface="Trebuchet MS"/>
                <a:cs typeface="Trebuchet MS"/>
              </a:rPr>
              <a:t>работе</a:t>
            </a:r>
            <a:r>
              <a:rPr sz="1200" dirty="0">
                <a:solidFill>
                  <a:srgbClr val="22373A"/>
                </a:solidFill>
                <a:latin typeface="Trebuchet MS"/>
                <a:cs typeface="Trebuchet MS"/>
              </a:rPr>
              <a:t> №</a:t>
            </a:r>
            <a:r>
              <a:rPr lang="ru-RU" sz="1200" dirty="0">
                <a:solidFill>
                  <a:srgbClr val="22373A"/>
                </a:solidFill>
                <a:latin typeface="Trebuchet MS"/>
                <a:cs typeface="Trebuchet MS"/>
              </a:rPr>
              <a:t>2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994" y="1489068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1690885"/>
            <a:ext cx="1601470" cy="88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500"/>
              </a:lnSpc>
              <a:spcBef>
                <a:spcPts val="100"/>
              </a:spcBef>
            </a:pPr>
            <a:r>
              <a:rPr lang="ru-RU" sz="850" dirty="0">
                <a:solidFill>
                  <a:srgbClr val="22373A"/>
                </a:solidFill>
                <a:latin typeface="Trebuchet MS" panose="020B0603020202020204" pitchFamily="34" charset="0"/>
                <a:cs typeface="Trebuchet MS"/>
              </a:rPr>
              <a:t>Зайцева Анна Дмитриевна, НПМбд-01-21</a:t>
            </a:r>
          </a:p>
          <a:p>
            <a:pPr marL="12700" marR="5080">
              <a:lnSpc>
                <a:spcPct val="155500"/>
              </a:lnSpc>
              <a:spcBef>
                <a:spcPts val="100"/>
              </a:spcBef>
            </a:pPr>
            <a:r>
              <a:rPr lang="ru-RU" sz="800" i="1" dirty="0">
                <a:solidFill>
                  <a:srgbClr val="22373A"/>
                </a:solidFill>
                <a:latin typeface="Trebuchet MS" panose="020B0603020202020204" pitchFamily="34" charset="0"/>
                <a:cs typeface="Trebuchet MS"/>
              </a:rPr>
              <a:t>23.04.2022</a:t>
            </a:r>
            <a:endParaRPr sz="800" i="1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650" dirty="0">
                <a:solidFill>
                  <a:srgbClr val="22373A"/>
                </a:solidFill>
                <a:latin typeface="Trebuchet MS"/>
                <a:cs typeface="Trebuchet MS"/>
              </a:rPr>
              <a:t>РУДН, Москва, Россия</a:t>
            </a:r>
            <a:endParaRPr sz="6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1556" y="3213947"/>
            <a:ext cx="238544" cy="1160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-30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650" spc="-55" dirty="0">
                <a:solidFill>
                  <a:srgbClr val="22373A"/>
                </a:solidFill>
                <a:latin typeface="Trebuchet MS"/>
                <a:cs typeface="Trebuchet MS"/>
              </a:rPr>
              <a:t>/</a:t>
            </a:r>
            <a:r>
              <a:rPr lang="ru-RU" sz="650" spc="-55" dirty="0">
                <a:solidFill>
                  <a:srgbClr val="22373A"/>
                </a:solidFill>
                <a:latin typeface="Trebuchet MS"/>
                <a:cs typeface="Trebuchet MS"/>
              </a:rPr>
              <a:t>10</a:t>
            </a:r>
            <a:endParaRPr sz="65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E9E93-B5DE-4768-A722-28C032D5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1" y="82647"/>
            <a:ext cx="4364837" cy="153888"/>
          </a:xfrm>
        </p:spPr>
        <p:txBody>
          <a:bodyPr/>
          <a:lstStyle/>
          <a:p>
            <a:r>
              <a:rPr lang="ru-RU" dirty="0"/>
              <a:t>Подключаем образ диска дополнительной гостевой ОС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00DEE-917A-4BCD-9999-8B38A8AB28EC}"/>
              </a:ext>
            </a:extLst>
          </p:cNvPr>
          <p:cNvSpPr txBox="1"/>
          <p:nvPr/>
        </p:nvSpPr>
        <p:spPr>
          <a:xfrm>
            <a:off x="4178725" y="3179848"/>
            <a:ext cx="407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800" spc="-30" dirty="0">
                <a:solidFill>
                  <a:srgbClr val="22373A"/>
                </a:solidFill>
                <a:latin typeface="Trebuchet MS"/>
                <a:cs typeface="Trebuchet MS"/>
              </a:rPr>
              <a:t>9</a:t>
            </a:r>
            <a:r>
              <a:rPr lang="ru-RU" sz="800" spc="-55" dirty="0">
                <a:solidFill>
                  <a:srgbClr val="22373A"/>
                </a:solidFill>
                <a:latin typeface="Trebuchet MS"/>
                <a:cs typeface="Trebuchet MS"/>
              </a:rPr>
              <a:t>/10</a:t>
            </a:r>
            <a:endParaRPr lang="ru-RU" sz="800" dirty="0">
              <a:latin typeface="Trebuchet MS"/>
              <a:cs typeface="Trebuchet M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98D4F3-D5C5-475F-822E-FCA0D64D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58775"/>
            <a:ext cx="2228850" cy="13918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D3F9D6-0401-4982-9227-1C5E291E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23" y="358775"/>
            <a:ext cx="2363677" cy="14316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5550A-E847-49F2-AC95-FA3A0F590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025245"/>
            <a:ext cx="2362344" cy="1229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67E3E6-4560-4A85-BE54-4BC9E98BE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663" y="2021093"/>
            <a:ext cx="2160905" cy="10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2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E9E93-B5DE-4768-A722-28C032D5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0" y="57344"/>
            <a:ext cx="4485290" cy="307777"/>
          </a:xfrm>
        </p:spPr>
        <p:txBody>
          <a:bodyPr/>
          <a:lstStyle/>
          <a:p>
            <a:r>
              <a:rPr lang="ru-RU" dirty="0"/>
              <a:t>Устанавливаем нужное имя хоста и выполняем домашнее задание + ответ на контрольные вопросы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00DEE-917A-4BCD-9999-8B38A8AB28EC}"/>
              </a:ext>
            </a:extLst>
          </p:cNvPr>
          <p:cNvSpPr txBox="1"/>
          <p:nvPr/>
        </p:nvSpPr>
        <p:spPr>
          <a:xfrm>
            <a:off x="4178725" y="3179848"/>
            <a:ext cx="4885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800" spc="-30" dirty="0">
                <a:solidFill>
                  <a:srgbClr val="22373A"/>
                </a:solidFill>
                <a:latin typeface="Trebuchet MS"/>
                <a:cs typeface="Trebuchet MS"/>
              </a:rPr>
              <a:t>10</a:t>
            </a:r>
            <a:r>
              <a:rPr lang="ru-RU" sz="800" spc="-55" dirty="0">
                <a:solidFill>
                  <a:srgbClr val="22373A"/>
                </a:solidFill>
                <a:latin typeface="Trebuchet MS"/>
                <a:cs typeface="Trebuchet MS"/>
              </a:rPr>
              <a:t>/10</a:t>
            </a:r>
            <a:endParaRPr lang="ru-RU" sz="800" dirty="0">
              <a:latin typeface="Trebuchet MS"/>
              <a:cs typeface="Trebuchet M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68D276-BC60-46C6-9314-838E34D05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7" y="365121"/>
            <a:ext cx="2614448" cy="9156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DB24F2-CE1B-45FC-B61C-B37D63236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" r="59038" b="56403"/>
          <a:stretch/>
        </p:blipFill>
        <p:spPr bwMode="auto">
          <a:xfrm>
            <a:off x="2159057" y="1349375"/>
            <a:ext cx="2426737" cy="1204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9DC5C7-F719-47E4-B582-3BD16B251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319422"/>
            <a:ext cx="1678914" cy="10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237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94CC76-D0C5-466E-BA51-6C31BD964046}"/>
              </a:ext>
            </a:extLst>
          </p:cNvPr>
          <p:cNvSpPr txBox="1"/>
          <p:nvPr/>
        </p:nvSpPr>
        <p:spPr>
          <a:xfrm>
            <a:off x="323850" y="1376432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На этом презентация окончена. </a:t>
            </a:r>
          </a:p>
          <a:p>
            <a:r>
              <a:rPr lang="ru-RU" sz="20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1982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7496" y="1431193"/>
            <a:ext cx="2578100" cy="1987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solidFill>
                  <a:srgbClr val="22373A"/>
                </a:solidFill>
                <a:latin typeface="Trebuchet MS"/>
                <a:cs typeface="Trebuchet MS"/>
                <a:hlinkClick r:id="rId2" action="ppaction://hlinksldjump"/>
              </a:rPr>
              <a:t>Отчет по </a:t>
            </a:r>
            <a:r>
              <a:rPr sz="1200" dirty="0" err="1">
                <a:solidFill>
                  <a:srgbClr val="22373A"/>
                </a:solidFill>
                <a:latin typeface="Trebuchet MS"/>
                <a:cs typeface="Trebuchet MS"/>
                <a:hlinkClick r:id="rId2" action="ppaction://hlinksldjump"/>
              </a:rPr>
              <a:t>лабораторной</a:t>
            </a:r>
            <a:r>
              <a:rPr sz="1200" dirty="0">
                <a:solidFill>
                  <a:srgbClr val="22373A"/>
                </a:solidFill>
                <a:latin typeface="Trebuchet MS"/>
                <a:cs typeface="Trebuchet MS"/>
                <a:hlinkClick r:id="rId2" action="ppaction://hlinksldjump"/>
              </a:rPr>
              <a:t> </a:t>
            </a:r>
            <a:r>
              <a:rPr sz="1200" dirty="0" err="1">
                <a:solidFill>
                  <a:srgbClr val="22373A"/>
                </a:solidFill>
                <a:latin typeface="Trebuchet MS"/>
                <a:cs typeface="Trebuchet MS"/>
                <a:hlinkClick r:id="rId2" action="ppaction://hlinksldjump"/>
              </a:rPr>
              <a:t>работ</a:t>
            </a:r>
            <a:r>
              <a:rPr lang="ru-RU" sz="1200" dirty="0">
                <a:solidFill>
                  <a:srgbClr val="22373A"/>
                </a:solidFill>
                <a:latin typeface="Trebuchet MS"/>
                <a:cs typeface="Trebuchet MS"/>
                <a:hlinkClick r:id="rId2" action="ppaction://hlinksldjump"/>
              </a:rPr>
              <a:t>е</a:t>
            </a:r>
            <a:r>
              <a:rPr sz="1200" dirty="0">
                <a:solidFill>
                  <a:srgbClr val="22373A"/>
                </a:solidFill>
                <a:latin typeface="Trebuchet MS"/>
                <a:cs typeface="Trebuchet MS"/>
                <a:hlinkClick r:id="rId2" action="ppaction://hlinksldjump"/>
              </a:rPr>
              <a:t> №1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10196" y="1773637"/>
            <a:ext cx="2588260" cy="5080"/>
            <a:chOff x="1010196" y="1773637"/>
            <a:chExt cx="2588260" cy="5080"/>
          </a:xfrm>
        </p:grpSpPr>
        <p:sp>
          <p:nvSpPr>
            <p:cNvPr id="4" name="object 4"/>
            <p:cNvSpPr/>
            <p:nvPr/>
          </p:nvSpPr>
          <p:spPr>
            <a:xfrm>
              <a:off x="1010196" y="1773637"/>
              <a:ext cx="2588260" cy="5080"/>
            </a:xfrm>
            <a:custGeom>
              <a:avLst/>
              <a:gdLst/>
              <a:ahLst/>
              <a:cxnLst/>
              <a:rect l="l" t="t" r="r" b="b"/>
              <a:pathLst>
                <a:path w="2588260" h="5080">
                  <a:moveTo>
                    <a:pt x="0" y="5060"/>
                  </a:moveTo>
                  <a:lnTo>
                    <a:pt x="0" y="0"/>
                  </a:lnTo>
                  <a:lnTo>
                    <a:pt x="2587637" y="0"/>
                  </a:lnTo>
                  <a:lnTo>
                    <a:pt x="258763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0196" y="1773637"/>
              <a:ext cx="431800" cy="5080"/>
            </a:xfrm>
            <a:custGeom>
              <a:avLst/>
              <a:gdLst/>
              <a:ahLst/>
              <a:cxnLst/>
              <a:rect l="l" t="t" r="r" b="b"/>
              <a:pathLst>
                <a:path w="431800" h="5080">
                  <a:moveTo>
                    <a:pt x="0" y="5060"/>
                  </a:moveTo>
                  <a:lnTo>
                    <a:pt x="0" y="0"/>
                  </a:lnTo>
                  <a:lnTo>
                    <a:pt x="431285" y="0"/>
                  </a:lnTo>
                  <a:lnTo>
                    <a:pt x="43128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E9E93-B5DE-4768-A722-28C032D5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1" y="82647"/>
            <a:ext cx="4364837" cy="153888"/>
          </a:xfrm>
        </p:spPr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853A7C-6CE3-4523-89D6-0F25A2A14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631" y="434975"/>
            <a:ext cx="4392219" cy="691367"/>
          </a:xfrm>
        </p:spPr>
        <p:txBody>
          <a:bodyPr/>
          <a:lstStyle/>
          <a:p>
            <a:pPr marR="300355" algn="l">
              <a:spcBef>
                <a:spcPts val="5"/>
              </a:spcBef>
              <a:spcAft>
                <a:spcPts val="0"/>
              </a:spcAft>
            </a:pPr>
            <a:r>
              <a:rPr lang="ru-RU" sz="11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Целью данной работы является приобретение практических навыков установки операционной системы на виртуальную машину, настройки минимально необходимых для дальнейшей работы сервисов.</a:t>
            </a:r>
          </a:p>
          <a:p>
            <a:pPr algn="l"/>
            <a:endParaRPr lang="ru-RU" sz="1100" dirty="0"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C5831-0737-47C4-804A-B35CB87A5A77}"/>
              </a:ext>
            </a:extLst>
          </p:cNvPr>
          <p:cNvSpPr txBox="1"/>
          <p:nvPr/>
        </p:nvSpPr>
        <p:spPr>
          <a:xfrm>
            <a:off x="122631" y="1332584"/>
            <a:ext cx="1115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>
                <a:latin typeface="Trebuchet MS" panose="020B0603020202020204" pitchFamily="34" charset="0"/>
              </a:rPr>
              <a:t>Ход работы: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4ED03-BBF8-4A80-8F27-E12E95578464}"/>
              </a:ext>
            </a:extLst>
          </p:cNvPr>
          <p:cNvSpPr txBox="1"/>
          <p:nvPr/>
        </p:nvSpPr>
        <p:spPr>
          <a:xfrm>
            <a:off x="24305" y="1536779"/>
            <a:ext cx="22807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Поскольку </a:t>
            </a:r>
            <a:r>
              <a:rPr lang="en-US" sz="11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VirtualBox </a:t>
            </a:r>
            <a:r>
              <a:rPr lang="ru-RU" sz="11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был уже установлен мною для курса “Архитектура компьютеров”, этапы его установки и загрузки я пропущу. (Скачивала в своё время приложение отсюда: </a:t>
            </a:r>
            <a:r>
              <a:rPr lang="ru-RU" sz="1100" u="sng" dirty="0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hlinkClick r:id="rId2"/>
              </a:rPr>
              <a:t>Oracle VM </a:t>
            </a:r>
            <a:r>
              <a:rPr lang="ru-RU" sz="1100" u="sng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hlinkClick r:id="rId2"/>
              </a:rPr>
              <a:t>VirtualBox</a:t>
            </a:r>
            <a:r>
              <a:rPr lang="ru-RU" sz="11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). Скачала образ диска для виртуальной машины </a:t>
            </a:r>
            <a:r>
              <a:rPr lang="en-US" sz="11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Linux Fedora </a:t>
            </a:r>
            <a:r>
              <a:rPr lang="ru-RU" sz="11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с сайта: </a:t>
            </a:r>
            <a:r>
              <a:rPr lang="ru-RU" sz="1100" u="sng" dirty="0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hlinkClick r:id="rId3"/>
              </a:rPr>
              <a:t>Загрузить </a:t>
            </a:r>
            <a:r>
              <a:rPr lang="ru-RU" sz="1100" u="sng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hlinkClick r:id="rId3"/>
              </a:rPr>
              <a:t>Fedora</a:t>
            </a:r>
            <a:r>
              <a:rPr lang="ru-RU" sz="1100" u="sng" dirty="0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hlinkClick r:id="rId3"/>
              </a:rPr>
              <a:t> </a:t>
            </a:r>
            <a:r>
              <a:rPr lang="ru-RU" sz="1100" u="sng" dirty="0" err="1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hlinkClick r:id="rId3"/>
              </a:rPr>
              <a:t>Workstation</a:t>
            </a:r>
            <a:r>
              <a:rPr lang="ru-RU" sz="1100" u="sng" dirty="0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hlinkClick r:id="rId3"/>
              </a:rPr>
              <a:t> (getfedora.org)</a:t>
            </a:r>
            <a:r>
              <a:rPr lang="ru-RU" sz="11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.</a:t>
            </a:r>
          </a:p>
          <a:p>
            <a:endParaRPr lang="ru-RU" sz="1100" dirty="0">
              <a:latin typeface="Trebuchet MS" panose="020B0603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7C40D-8CE3-4C67-868B-54F2BDA49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399" y="1594194"/>
            <a:ext cx="2258618" cy="1088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600DEE-917A-4BCD-9999-8B38A8AB28EC}"/>
              </a:ext>
            </a:extLst>
          </p:cNvPr>
          <p:cNvSpPr txBox="1"/>
          <p:nvPr/>
        </p:nvSpPr>
        <p:spPr>
          <a:xfrm>
            <a:off x="4178725" y="3179848"/>
            <a:ext cx="407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800" spc="-30" dirty="0">
                <a:solidFill>
                  <a:srgbClr val="22373A"/>
                </a:solidFill>
                <a:latin typeface="Trebuchet MS"/>
                <a:cs typeface="Trebuchet MS"/>
              </a:rPr>
              <a:t>2</a:t>
            </a:r>
            <a:r>
              <a:rPr lang="ru-RU" sz="800" spc="-55" dirty="0">
                <a:solidFill>
                  <a:srgbClr val="22373A"/>
                </a:solidFill>
                <a:latin typeface="Trebuchet MS"/>
                <a:cs typeface="Trebuchet MS"/>
              </a:rPr>
              <a:t>/10</a:t>
            </a:r>
            <a:endParaRPr lang="ru-RU" sz="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690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E9E93-B5DE-4768-A722-28C032D5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1" y="82647"/>
            <a:ext cx="4364837" cy="153888"/>
          </a:xfrm>
        </p:spPr>
        <p:txBody>
          <a:bodyPr/>
          <a:lstStyle/>
          <a:p>
            <a:r>
              <a:rPr lang="ru-RU" dirty="0"/>
              <a:t>Начала создавать виртуальную машину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00DEE-917A-4BCD-9999-8B38A8AB28EC}"/>
              </a:ext>
            </a:extLst>
          </p:cNvPr>
          <p:cNvSpPr txBox="1"/>
          <p:nvPr/>
        </p:nvSpPr>
        <p:spPr>
          <a:xfrm>
            <a:off x="4178725" y="3179848"/>
            <a:ext cx="407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800" spc="-30" dirty="0">
                <a:solidFill>
                  <a:srgbClr val="22373A"/>
                </a:solidFill>
                <a:latin typeface="Trebuchet MS"/>
                <a:cs typeface="Trebuchet MS"/>
              </a:rPr>
              <a:t>3</a:t>
            </a:r>
            <a:r>
              <a:rPr lang="ru-RU" sz="800" spc="-55" dirty="0">
                <a:solidFill>
                  <a:srgbClr val="22373A"/>
                </a:solidFill>
                <a:latin typeface="Trebuchet MS"/>
                <a:cs typeface="Trebuchet MS"/>
              </a:rPr>
              <a:t>/10</a:t>
            </a:r>
            <a:endParaRPr lang="ru-RU" sz="800" dirty="0">
              <a:latin typeface="Trebuchet MS"/>
              <a:cs typeface="Trebuchet M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7D3118-A6AB-437B-B0D9-BE824A4A9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594"/>
          <a:stretch/>
        </p:blipFill>
        <p:spPr>
          <a:xfrm>
            <a:off x="0" y="1120775"/>
            <a:ext cx="1924050" cy="13716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794402-DBB4-45FD-BE25-D42766A73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19"/>
          <a:stretch/>
        </p:blipFill>
        <p:spPr>
          <a:xfrm>
            <a:off x="-4074" y="2759075"/>
            <a:ext cx="2385324" cy="685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A1FFFBD-F73A-49FA-A32B-D0291422B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764"/>
          <a:stretch/>
        </p:blipFill>
        <p:spPr>
          <a:xfrm>
            <a:off x="2540427" y="397706"/>
            <a:ext cx="1924050" cy="9724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2718AA-D30A-44AE-944D-B2066DE71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876"/>
          <a:stretch/>
        </p:blipFill>
        <p:spPr>
          <a:xfrm>
            <a:off x="2147395" y="1531328"/>
            <a:ext cx="2457449" cy="110367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3AA663-DA1C-427A-8BD1-DD49F6250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8660"/>
            <a:ext cx="2199005" cy="4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1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E9E93-B5DE-4768-A722-28C032D5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1" y="82647"/>
            <a:ext cx="4364837" cy="153888"/>
          </a:xfrm>
        </p:spPr>
        <p:txBody>
          <a:bodyPr/>
          <a:lstStyle/>
          <a:p>
            <a:r>
              <a:rPr lang="ru-RU" dirty="0"/>
              <a:t>Теперь переходим в дополнительные настройки и вносим изменения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00DEE-917A-4BCD-9999-8B38A8AB28EC}"/>
              </a:ext>
            </a:extLst>
          </p:cNvPr>
          <p:cNvSpPr txBox="1"/>
          <p:nvPr/>
        </p:nvSpPr>
        <p:spPr>
          <a:xfrm>
            <a:off x="4178725" y="3179848"/>
            <a:ext cx="407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800" spc="-30" dirty="0">
                <a:solidFill>
                  <a:srgbClr val="22373A"/>
                </a:solidFill>
                <a:latin typeface="Trebuchet MS"/>
                <a:cs typeface="Trebuchet MS"/>
              </a:rPr>
              <a:t>4</a:t>
            </a:r>
            <a:r>
              <a:rPr lang="ru-RU" sz="800" spc="-55" dirty="0">
                <a:solidFill>
                  <a:srgbClr val="22373A"/>
                </a:solidFill>
                <a:latin typeface="Trebuchet MS"/>
                <a:cs typeface="Trebuchet MS"/>
              </a:rPr>
              <a:t>/10</a:t>
            </a:r>
            <a:endParaRPr lang="ru-RU" sz="800" dirty="0">
              <a:latin typeface="Trebuchet MS"/>
              <a:cs typeface="Trebuchet M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1E8611-6111-4A3C-A3A0-F7C1D8F9C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775"/>
            <a:ext cx="2275111" cy="7991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B1AB3E-2D34-446E-9D76-EEFB4DD7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990" y="358775"/>
            <a:ext cx="2275110" cy="9066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F5CBCF-907E-49BE-BE83-096543780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27" y="1383825"/>
            <a:ext cx="3961765" cy="7517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392D12-58C1-4F25-8A24-70EC20279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30" y="2261614"/>
            <a:ext cx="3757835" cy="9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2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E9E93-B5DE-4768-A722-28C032D5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1" y="82647"/>
            <a:ext cx="4364837" cy="153888"/>
          </a:xfrm>
        </p:spPr>
        <p:txBody>
          <a:bodyPr/>
          <a:lstStyle/>
          <a:p>
            <a:r>
              <a:rPr lang="ru-RU" dirty="0"/>
              <a:t>Запускаю виртуальную машину и перехожу к следующим настройкам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00DEE-917A-4BCD-9999-8B38A8AB28EC}"/>
              </a:ext>
            </a:extLst>
          </p:cNvPr>
          <p:cNvSpPr txBox="1"/>
          <p:nvPr/>
        </p:nvSpPr>
        <p:spPr>
          <a:xfrm>
            <a:off x="4178725" y="3179848"/>
            <a:ext cx="407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800" spc="-30" dirty="0">
                <a:solidFill>
                  <a:srgbClr val="22373A"/>
                </a:solidFill>
                <a:latin typeface="Trebuchet MS"/>
                <a:cs typeface="Trebuchet MS"/>
              </a:rPr>
              <a:t>5</a:t>
            </a:r>
            <a:r>
              <a:rPr lang="ru-RU" sz="800" spc="-55" dirty="0">
                <a:solidFill>
                  <a:srgbClr val="22373A"/>
                </a:solidFill>
                <a:latin typeface="Trebuchet MS"/>
                <a:cs typeface="Trebuchet MS"/>
              </a:rPr>
              <a:t>/10</a:t>
            </a:r>
            <a:endParaRPr lang="ru-RU" sz="800" dirty="0">
              <a:latin typeface="Trebuchet MS"/>
              <a:cs typeface="Trebuchet M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ECCCC3-2144-4786-9A9F-04C526C79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775"/>
            <a:ext cx="1950914" cy="1480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2668CF-83EF-4329-AD8D-3B85430BD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988" y="358775"/>
            <a:ext cx="1495271" cy="14570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90D52B-B254-4773-B6B5-2A99E1422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4307"/>
            <a:ext cx="2209800" cy="16626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0F9796-08AB-4473-ABFA-026CE07F34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965"/>
          <a:stretch/>
        </p:blipFill>
        <p:spPr>
          <a:xfrm>
            <a:off x="2400302" y="1961515"/>
            <a:ext cx="2209800" cy="11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3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E9E93-B5DE-4768-A722-28C032D5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1" y="82647"/>
            <a:ext cx="4364837" cy="153888"/>
          </a:xfrm>
        </p:spPr>
        <p:txBody>
          <a:bodyPr/>
          <a:lstStyle/>
          <a:p>
            <a:r>
              <a:rPr lang="ru-RU" dirty="0"/>
              <a:t>Настройки и </a:t>
            </a:r>
            <a:r>
              <a:rPr lang="en-US" dirty="0"/>
              <a:t>“</a:t>
            </a:r>
            <a:r>
              <a:rPr lang="ru-RU" dirty="0"/>
              <a:t>ход установки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00DEE-917A-4BCD-9999-8B38A8AB28EC}"/>
              </a:ext>
            </a:extLst>
          </p:cNvPr>
          <p:cNvSpPr txBox="1"/>
          <p:nvPr/>
        </p:nvSpPr>
        <p:spPr>
          <a:xfrm>
            <a:off x="4178725" y="3179848"/>
            <a:ext cx="407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800" spc="-30" dirty="0">
                <a:solidFill>
                  <a:srgbClr val="22373A"/>
                </a:solidFill>
                <a:latin typeface="Trebuchet MS"/>
                <a:cs typeface="Trebuchet MS"/>
              </a:rPr>
              <a:t>6</a:t>
            </a:r>
            <a:r>
              <a:rPr lang="ru-RU" sz="800" spc="-55" dirty="0">
                <a:solidFill>
                  <a:srgbClr val="22373A"/>
                </a:solidFill>
                <a:latin typeface="Trebuchet MS"/>
                <a:cs typeface="Trebuchet MS"/>
              </a:rPr>
              <a:t>/10</a:t>
            </a:r>
            <a:endParaRPr lang="ru-RU" sz="800" dirty="0">
              <a:latin typeface="Trebuchet MS"/>
              <a:cs typeface="Trebuchet M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207792-49D5-4C55-8F69-2A646AA5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02" y="358775"/>
            <a:ext cx="2567152" cy="1850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4AA9D1-6225-4F2F-AF92-09BE565F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672" y="358775"/>
            <a:ext cx="2087428" cy="10092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08F909-06E0-4023-A22E-A7CF25A3C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1502820"/>
            <a:ext cx="2335919" cy="17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2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E9E93-B5DE-4768-A722-28C032D5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1" y="82647"/>
            <a:ext cx="4364837" cy="153888"/>
          </a:xfrm>
        </p:spPr>
        <p:txBody>
          <a:bodyPr/>
          <a:lstStyle/>
          <a:p>
            <a:r>
              <a:rPr lang="ru-RU" dirty="0"/>
              <a:t>Извлекаем диск из привода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00DEE-917A-4BCD-9999-8B38A8AB28EC}"/>
              </a:ext>
            </a:extLst>
          </p:cNvPr>
          <p:cNvSpPr txBox="1"/>
          <p:nvPr/>
        </p:nvSpPr>
        <p:spPr>
          <a:xfrm>
            <a:off x="4178725" y="3179848"/>
            <a:ext cx="407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800" spc="-30" dirty="0">
                <a:solidFill>
                  <a:srgbClr val="22373A"/>
                </a:solidFill>
                <a:latin typeface="Trebuchet MS"/>
                <a:cs typeface="Trebuchet MS"/>
              </a:rPr>
              <a:t>7</a:t>
            </a:r>
            <a:r>
              <a:rPr lang="ru-RU" sz="800" spc="-55" dirty="0">
                <a:solidFill>
                  <a:srgbClr val="22373A"/>
                </a:solidFill>
                <a:latin typeface="Trebuchet MS"/>
                <a:cs typeface="Trebuchet MS"/>
              </a:rPr>
              <a:t>/10</a:t>
            </a:r>
            <a:endParaRPr lang="ru-RU" sz="800" dirty="0">
              <a:latin typeface="Trebuchet MS"/>
              <a:cs typeface="Trebuchet M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CAF8DC-1FA8-4AB6-B54A-7FA38059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" y="357974"/>
            <a:ext cx="4127280" cy="28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E9E93-B5DE-4768-A722-28C032D5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875"/>
            <a:ext cx="4620819" cy="307777"/>
          </a:xfrm>
        </p:spPr>
        <p:txBody>
          <a:bodyPr/>
          <a:lstStyle/>
          <a:p>
            <a:r>
              <a:rPr lang="ru-RU" dirty="0"/>
              <a:t>При повторном запуске подгоняем размер экрана ОС и создаём пользователя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00DEE-917A-4BCD-9999-8B38A8AB28EC}"/>
              </a:ext>
            </a:extLst>
          </p:cNvPr>
          <p:cNvSpPr txBox="1"/>
          <p:nvPr/>
        </p:nvSpPr>
        <p:spPr>
          <a:xfrm>
            <a:off x="4178725" y="3179848"/>
            <a:ext cx="407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800" spc="-30" dirty="0">
                <a:solidFill>
                  <a:srgbClr val="22373A"/>
                </a:solidFill>
                <a:latin typeface="Trebuchet MS"/>
                <a:cs typeface="Trebuchet MS"/>
              </a:rPr>
              <a:t>8</a:t>
            </a:r>
            <a:r>
              <a:rPr lang="ru-RU" sz="800" spc="-55" dirty="0">
                <a:solidFill>
                  <a:srgbClr val="22373A"/>
                </a:solidFill>
                <a:latin typeface="Trebuchet MS"/>
                <a:cs typeface="Trebuchet MS"/>
              </a:rPr>
              <a:t>/10</a:t>
            </a:r>
            <a:endParaRPr lang="ru-RU" sz="800" dirty="0">
              <a:latin typeface="Trebuchet MS"/>
              <a:cs typeface="Trebuchet M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1CA09-8EB4-4672-8DD0-63B9361D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" y="361290"/>
            <a:ext cx="2456793" cy="11988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E6E5E-E16A-4379-8B66-9FFAB4B9F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308" y="361290"/>
            <a:ext cx="1969135" cy="17049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C488F4-1F2C-4D89-8877-549ACFDC1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" y="1753240"/>
            <a:ext cx="1969135" cy="1300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AB9BCE-FA32-4FE3-BCF3-F4B615D28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2175145"/>
            <a:ext cx="1888065" cy="11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181</Words>
  <Application>Microsoft Office PowerPoint</Application>
  <PresentationFormat>Произвольный</PresentationFormat>
  <Paragraphs>30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Calibri</vt:lpstr>
      <vt:lpstr>Trebuchet MS</vt:lpstr>
      <vt:lpstr>Office Theme</vt:lpstr>
      <vt:lpstr>Презентация PowerPoint</vt:lpstr>
      <vt:lpstr>Презентация PowerPoint</vt:lpstr>
      <vt:lpstr>Цель работы</vt:lpstr>
      <vt:lpstr>Начала создавать виртуальную машину</vt:lpstr>
      <vt:lpstr>Теперь переходим в дополнительные настройки и вносим изменения</vt:lpstr>
      <vt:lpstr>Запускаю виртуальную машину и перехожу к следующим настройкам</vt:lpstr>
      <vt:lpstr>Настройки и “ход установки”</vt:lpstr>
      <vt:lpstr>Извлекаем диск из привода</vt:lpstr>
      <vt:lpstr>При повторном запуске подгоняем размер экрана ОС и создаём пользователя</vt:lpstr>
      <vt:lpstr>Подключаем образ диска дополнительной гостевой ОС</vt:lpstr>
      <vt:lpstr>Устанавливаем нужное имя хоста и выполняем домашнее задание + ответ на контрольные вопросы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Отчёт по лабораторной работе №1</dc:title>
  <dc:creator>Коновалова Татьяна Борисовна</dc:creator>
  <cp:lastModifiedBy>Зайцева Анна Дмитриевна</cp:lastModifiedBy>
  <cp:revision>3</cp:revision>
  <dcterms:created xsi:type="dcterms:W3CDTF">2022-04-22T18:50:15Z</dcterms:created>
  <dcterms:modified xsi:type="dcterms:W3CDTF">2022-04-23T20:54:58Z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2021-04-29T00:00:00Z</vt:filetime>
  </property>
  <property fmtid="{D5CDD505-2E9C-101B-9397-08002B2CF9AE}" pid="3" name="Creator">
    <vt:lpwstr>LaTeX via pandoc</vt:lpwstr>
  </property>
  <property fmtid="{D5CDD505-2E9C-101B-9397-08002B2CF9AE}" pid="4" name="LastSaved">
    <vt:filetime>2022-04-22T00:00:00Z</vt:filetime>
  </property>
</Properties>
</file>